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4"/>
  </p:sldMasterIdLst>
  <p:sldIdLst>
    <p:sldId id="321" r:id="rId5"/>
    <p:sldId id="341" r:id="rId6"/>
    <p:sldId id="257" r:id="rId7"/>
    <p:sldId id="258" r:id="rId8"/>
    <p:sldId id="260" r:id="rId9"/>
    <p:sldId id="342" r:id="rId10"/>
    <p:sldId id="343" r:id="rId11"/>
    <p:sldId id="262" r:id="rId12"/>
    <p:sldId id="325" r:id="rId13"/>
    <p:sldId id="344" r:id="rId14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93" autoAdjust="0"/>
    <p:restoredTop sz="94737" autoAdjust="0"/>
  </p:normalViewPr>
  <p:slideViewPr>
    <p:cSldViewPr>
      <p:cViewPr varScale="1">
        <p:scale>
          <a:sx n="69" d="100"/>
          <a:sy n="69" d="100"/>
        </p:scale>
        <p:origin x="148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4841E1-6DE9-4271-A57C-48AC5E981865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331461-1B05-46BE-8CAD-5600E462F4D0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DAA659-F974-4392-AC84-4D51A9D41C7F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8BEE68-0443-4119-AD2B-AB966DB4D0C0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693758-2737-4724-890C-F90474B44985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AA7440-B7B2-4553-A7AA-37C654B92AE7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D0E573-9FBE-41E4-AA93-479B244EB592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E25257-532E-485D-8A87-F79B720D6349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3E95D0-F0FA-4DED-9EB6-5C6B550DDD49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68F84-3A89-4A4B-96CC-E5031BD5363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895497E-059D-4B8D-997E-8D9E6C57ED12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A7507BA-F5B8-4F8E-9FA5-8D1D25585F96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nl-NL" sz="5400" dirty="0"/>
              <a:t>Toepassing van geneesmiddelen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572000"/>
            <a:ext cx="6461760" cy="1737320"/>
          </a:xfrm>
        </p:spPr>
        <p:txBody>
          <a:bodyPr>
            <a:normAutofit/>
          </a:bodyPr>
          <a:lstStyle/>
          <a:p>
            <a:pPr algn="r" eaLnBrk="1" hangingPunct="1"/>
            <a:endParaRPr lang="nl-NL" sz="2400" dirty="0"/>
          </a:p>
          <a:p>
            <a:pPr eaLnBrk="1" hangingPunct="1"/>
            <a:endParaRPr lang="nl-N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400" dirty="0"/>
              <a:t>Placebo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nl-NL" sz="2400" dirty="0"/>
              <a:t>Placebo-effect </a:t>
            </a:r>
          </a:p>
          <a:p>
            <a:pPr>
              <a:lnSpc>
                <a:spcPct val="90000"/>
              </a:lnSpc>
            </a:pPr>
            <a:r>
              <a:rPr lang="nl-NL" sz="2400" dirty="0"/>
              <a:t>Vooral bij pijnstillers, slaapmiddelen, antidepressiva en middelen tegen benauwdheid</a:t>
            </a:r>
          </a:p>
          <a:p>
            <a:pPr>
              <a:lnSpc>
                <a:spcPct val="90000"/>
              </a:lnSpc>
            </a:pPr>
            <a:r>
              <a:rPr lang="nl-NL" sz="2400" dirty="0"/>
              <a:t>Alle geneesmiddelen hebben min of meer een placebo-effect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71560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Farmacotherapie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251520" y="1536192"/>
            <a:ext cx="3863280" cy="4590288"/>
          </a:xfrm>
        </p:spPr>
        <p:txBody>
          <a:bodyPr>
            <a:normAutofit/>
          </a:bodyPr>
          <a:lstStyle/>
          <a:p>
            <a:r>
              <a:rPr lang="nl-NL" sz="2400" dirty="0"/>
              <a:t>Farmacon = geneesmiddel</a:t>
            </a:r>
          </a:p>
          <a:p>
            <a:r>
              <a:rPr lang="nl-NL" sz="2400" dirty="0"/>
              <a:t>Therapie = behandeling</a:t>
            </a:r>
          </a:p>
          <a:p>
            <a:endParaRPr lang="nl-NL" sz="2400" dirty="0"/>
          </a:p>
          <a:p>
            <a:r>
              <a:rPr lang="nl-NL" sz="2400" dirty="0"/>
              <a:t>Reguliere geneeskunst wordt hier behandeld</a:t>
            </a:r>
          </a:p>
          <a:p>
            <a:r>
              <a:rPr lang="nl-NL" sz="2400" dirty="0"/>
              <a:t>Alternatieve geneeswijzen kom je ook tegen in de apotheek:</a:t>
            </a:r>
          </a:p>
          <a:p>
            <a:pPr lvl="1"/>
            <a:r>
              <a:rPr lang="nl-NL" sz="2000" dirty="0"/>
              <a:t>Homeopathische middelen</a:t>
            </a:r>
          </a:p>
          <a:p>
            <a:pPr lvl="1"/>
            <a:r>
              <a:rPr lang="nl-NL" sz="2000" dirty="0"/>
              <a:t>Middelen uit de kruidengeneeswijze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2132856"/>
            <a:ext cx="4029582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294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dirty="0"/>
              <a:t>Definitie van een geneesmiddel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lnSpc>
                <a:spcPct val="90000"/>
              </a:lnSpc>
              <a:buNone/>
            </a:pPr>
            <a:r>
              <a:rPr lang="nl-NL" sz="2800" dirty="0"/>
              <a:t>Letterlijk: het geneest de ziekte</a:t>
            </a:r>
          </a:p>
          <a:p>
            <a:pPr marL="114300" indent="0">
              <a:lnSpc>
                <a:spcPct val="90000"/>
              </a:lnSpc>
              <a:buNone/>
            </a:pPr>
            <a:endParaRPr lang="nl-NL" sz="2800" dirty="0"/>
          </a:p>
          <a:p>
            <a:pPr marL="114300" indent="0">
              <a:lnSpc>
                <a:spcPct val="90000"/>
              </a:lnSpc>
              <a:buNone/>
            </a:pPr>
            <a:r>
              <a:rPr lang="nl-NL" sz="2800" dirty="0"/>
              <a:t>Een geneesmiddel kan worden gebruikt bij:</a:t>
            </a:r>
          </a:p>
          <a:p>
            <a:pPr marL="628650" indent="-514350">
              <a:lnSpc>
                <a:spcPct val="90000"/>
              </a:lnSpc>
              <a:buFont typeface="+mj-lt"/>
              <a:buAutoNum type="arabicPeriod"/>
            </a:pPr>
            <a:r>
              <a:rPr lang="nl-NL" sz="2800" dirty="0"/>
              <a:t>Het genezen of voorkomen van iets </a:t>
            </a:r>
          </a:p>
          <a:p>
            <a:pPr lvl="2">
              <a:lnSpc>
                <a:spcPct val="90000"/>
              </a:lnSpc>
            </a:pPr>
            <a:r>
              <a:rPr lang="nl-NL" sz="2800" dirty="0"/>
              <a:t>Bv ziekte, wond of pijn </a:t>
            </a:r>
          </a:p>
          <a:p>
            <a:pPr marL="628650" indent="-514350">
              <a:lnSpc>
                <a:spcPct val="90000"/>
              </a:lnSpc>
              <a:buFont typeface="+mj-lt"/>
              <a:buAutoNum type="arabicPeriod"/>
            </a:pPr>
            <a:r>
              <a:rPr lang="nl-NL" sz="2800" dirty="0"/>
              <a:t>Het stellen van een diagnose </a:t>
            </a:r>
          </a:p>
          <a:p>
            <a:pPr marL="628650" indent="-514350">
              <a:lnSpc>
                <a:spcPct val="90000"/>
              </a:lnSpc>
              <a:buFont typeface="+mj-lt"/>
              <a:buAutoNum type="arabicPeriod"/>
            </a:pPr>
            <a:r>
              <a:rPr lang="nl-NL" sz="2800" dirty="0"/>
              <a:t>Herstellen of verbeteren van bepaalde lichaamsfuncties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nl-NL" sz="4000"/>
              <a:t>Toepassing van een geneesmiddel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nl-NL" sz="2800" dirty="0"/>
              <a:t>Causaal</a:t>
            </a:r>
          </a:p>
          <a:p>
            <a:pPr lvl="1" eaLnBrk="1" hangingPunct="1">
              <a:lnSpc>
                <a:spcPct val="90000"/>
              </a:lnSpc>
            </a:pPr>
            <a:r>
              <a:rPr lang="nl-NL" sz="2400" dirty="0"/>
              <a:t>Oorzaak wegnemen</a:t>
            </a:r>
          </a:p>
          <a:p>
            <a:pPr eaLnBrk="1" hangingPunct="1">
              <a:lnSpc>
                <a:spcPct val="90000"/>
              </a:lnSpc>
            </a:pPr>
            <a:r>
              <a:rPr lang="nl-NL" sz="2800" dirty="0"/>
              <a:t>Symptomatisch</a:t>
            </a:r>
          </a:p>
          <a:p>
            <a:pPr lvl="1" eaLnBrk="1" hangingPunct="1">
              <a:lnSpc>
                <a:spcPct val="90000"/>
              </a:lnSpc>
            </a:pPr>
            <a:r>
              <a:rPr lang="nl-NL" sz="2400" dirty="0"/>
              <a:t>Ziekteverschijnselen bestrijden</a:t>
            </a:r>
          </a:p>
          <a:p>
            <a:pPr eaLnBrk="1" hangingPunct="1">
              <a:lnSpc>
                <a:spcPct val="90000"/>
              </a:lnSpc>
            </a:pPr>
            <a:r>
              <a:rPr lang="nl-NL" sz="2800" dirty="0"/>
              <a:t>Substitutie</a:t>
            </a:r>
          </a:p>
          <a:p>
            <a:pPr lvl="1" eaLnBrk="1" hangingPunct="1">
              <a:lnSpc>
                <a:spcPct val="90000"/>
              </a:lnSpc>
            </a:pPr>
            <a:r>
              <a:rPr lang="nl-NL" sz="2400" dirty="0"/>
              <a:t>Vervangen van een lichaamseigen stof</a:t>
            </a:r>
          </a:p>
          <a:p>
            <a:pPr eaLnBrk="1" hangingPunct="1">
              <a:lnSpc>
                <a:spcPct val="90000"/>
              </a:lnSpc>
            </a:pPr>
            <a:r>
              <a:rPr lang="nl-NL" sz="2800" dirty="0"/>
              <a:t>Preventief/profylactisch</a:t>
            </a:r>
          </a:p>
          <a:p>
            <a:pPr lvl="1">
              <a:lnSpc>
                <a:spcPct val="90000"/>
              </a:lnSpc>
            </a:pPr>
            <a:r>
              <a:rPr lang="nl-NL" sz="2400" dirty="0"/>
              <a:t>Iets voorkómen</a:t>
            </a:r>
          </a:p>
          <a:p>
            <a:pPr eaLnBrk="1" hangingPunct="1">
              <a:lnSpc>
                <a:spcPct val="90000"/>
              </a:lnSpc>
            </a:pPr>
            <a:r>
              <a:rPr lang="nl-NL" sz="2800" dirty="0"/>
              <a:t>Palliatief/verzachtend</a:t>
            </a:r>
          </a:p>
          <a:p>
            <a:pPr lvl="1">
              <a:lnSpc>
                <a:spcPct val="90000"/>
              </a:lnSpc>
            </a:pPr>
            <a:r>
              <a:rPr lang="nl-NL" sz="2400" dirty="0"/>
              <a:t>Laatste levensfase</a:t>
            </a:r>
          </a:p>
          <a:p>
            <a:pPr eaLnBrk="1" hangingPunct="1">
              <a:lnSpc>
                <a:spcPct val="90000"/>
              </a:lnSpc>
            </a:pPr>
            <a:r>
              <a:rPr lang="nl-NL" sz="2800" dirty="0"/>
              <a:t>Diagnostisch</a:t>
            </a:r>
          </a:p>
          <a:p>
            <a:pPr lvl="1">
              <a:lnSpc>
                <a:spcPct val="90000"/>
              </a:lnSpc>
            </a:pPr>
            <a:r>
              <a:rPr lang="nl-NL" sz="2200" dirty="0"/>
              <a:t>Onderzoek kunnen doen</a:t>
            </a:r>
            <a:endParaRPr lang="nl-NL" sz="2400" dirty="0"/>
          </a:p>
          <a:p>
            <a:pPr eaLnBrk="1" hangingPunct="1">
              <a:lnSpc>
                <a:spcPct val="90000"/>
              </a:lnSpc>
            </a:pPr>
            <a:endParaRPr lang="nl-NL" sz="2800" dirty="0"/>
          </a:p>
          <a:p>
            <a:pPr eaLnBrk="1" hangingPunct="1">
              <a:lnSpc>
                <a:spcPct val="90000"/>
              </a:lnSpc>
            </a:pPr>
            <a:r>
              <a:rPr lang="nl-NL" sz="2800" dirty="0"/>
              <a:t>Combinaties zijn ook mogelijk!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nl-NL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1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1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nl-NL" sz="4000"/>
              <a:t>Gebruiksduur van geneesmiddelen</a:t>
            </a:r>
            <a:br>
              <a:rPr lang="nl-NL" sz="4000"/>
            </a:br>
            <a:endParaRPr lang="nl-NL" sz="400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760"/>
            <a:ext cx="7620000" cy="5328592"/>
          </a:xfrm>
        </p:spPr>
        <p:txBody>
          <a:bodyPr>
            <a:normAutofit lnSpcReduction="10000"/>
          </a:bodyPr>
          <a:lstStyle/>
          <a:p>
            <a:pPr marL="114300" indent="0" eaLnBrk="1" hangingPunct="1">
              <a:buNone/>
            </a:pPr>
            <a:r>
              <a:rPr lang="nl-NL" sz="2400" dirty="0"/>
              <a:t>= Afhankelijk van het doel van de therapie</a:t>
            </a:r>
          </a:p>
          <a:p>
            <a:pPr marL="114300" indent="0" eaLnBrk="1" hangingPunct="1">
              <a:buNone/>
            </a:pPr>
            <a:endParaRPr lang="nl-NL" sz="2400" dirty="0"/>
          </a:p>
          <a:p>
            <a:pPr eaLnBrk="1" hangingPunct="1"/>
            <a:r>
              <a:rPr lang="nl-NL" sz="2400" dirty="0"/>
              <a:t>Niet langer dan nodig is / bij klachten</a:t>
            </a:r>
          </a:p>
          <a:p>
            <a:pPr lvl="1" eaLnBrk="1" hangingPunct="1"/>
            <a:r>
              <a:rPr lang="nl-NL" sz="2400" dirty="0"/>
              <a:t>Pijn</a:t>
            </a:r>
          </a:p>
          <a:p>
            <a:pPr lvl="1" eaLnBrk="1" hangingPunct="1"/>
            <a:r>
              <a:rPr lang="nl-NL" sz="2400" dirty="0"/>
              <a:t>Hoest</a:t>
            </a:r>
          </a:p>
          <a:p>
            <a:pPr lvl="1" eaLnBrk="1" hangingPunct="1"/>
            <a:r>
              <a:rPr lang="nl-NL" sz="2400" dirty="0"/>
              <a:t>Diarree</a:t>
            </a:r>
          </a:p>
          <a:p>
            <a:pPr lvl="1" eaLnBrk="1" hangingPunct="1"/>
            <a:r>
              <a:rPr lang="nl-NL" sz="2400" dirty="0"/>
              <a:t>Verstopping</a:t>
            </a:r>
          </a:p>
          <a:p>
            <a:r>
              <a:rPr lang="nl-NL" sz="2400" dirty="0"/>
              <a:t>Kuur</a:t>
            </a:r>
          </a:p>
          <a:p>
            <a:pPr lvl="1"/>
            <a:r>
              <a:rPr lang="nl-NL" sz="2400" dirty="0"/>
              <a:t>Infectie</a:t>
            </a:r>
          </a:p>
          <a:p>
            <a:pPr lvl="1"/>
            <a:r>
              <a:rPr lang="nl-NL" sz="2400" dirty="0"/>
              <a:t>Kanker</a:t>
            </a:r>
          </a:p>
          <a:p>
            <a:pPr eaLnBrk="1" hangingPunct="1"/>
            <a:r>
              <a:rPr lang="nl-NL" sz="2400" dirty="0"/>
              <a:t>Levenslang / langdurig</a:t>
            </a:r>
          </a:p>
          <a:p>
            <a:pPr lvl="1" eaLnBrk="1" hangingPunct="1"/>
            <a:r>
              <a:rPr lang="nl-NL" sz="2400" dirty="0"/>
              <a:t>Diabetes</a:t>
            </a:r>
          </a:p>
          <a:p>
            <a:pPr lvl="1" eaLnBrk="1" hangingPunct="1"/>
            <a:r>
              <a:rPr lang="nl-NL" sz="2400" dirty="0"/>
              <a:t>Hoge bloeddruk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1128" y="3212976"/>
            <a:ext cx="3240360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dirty="0"/>
              <a:t>Wanneer helpt een geneesmiddel echt?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nl-NL" sz="2800" dirty="0"/>
          </a:p>
          <a:p>
            <a:r>
              <a:rPr lang="nl-NL" sz="2800" dirty="0"/>
              <a:t>Welke factoren bepalen of een geneesmiddel goed werkt? 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9747" y="1417638"/>
            <a:ext cx="3817648" cy="544036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6960" y="4564565"/>
            <a:ext cx="3424615" cy="2293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0438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sz="4000" dirty="0"/>
              <a:t>Factoren die van invloed zijn </a:t>
            </a:r>
            <a:br>
              <a:rPr lang="nl-NL" sz="4000" dirty="0"/>
            </a:br>
            <a:r>
              <a:rPr lang="nl-NL" sz="4000" dirty="0"/>
              <a:t>op de werking: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nl-NL" sz="2400" dirty="0"/>
          </a:p>
          <a:p>
            <a:r>
              <a:rPr lang="nl-NL" sz="2400" dirty="0"/>
              <a:t>Kan het geneesmiddel genezen?</a:t>
            </a:r>
          </a:p>
          <a:p>
            <a:r>
              <a:rPr lang="nl-NL" sz="2400" dirty="0"/>
              <a:t>Geneesmiddelen werken niet bij iedereen; individuele verschillen</a:t>
            </a:r>
          </a:p>
          <a:p>
            <a:r>
              <a:rPr lang="nl-NL" sz="2400" dirty="0"/>
              <a:t>Welke verwachting heeft de </a:t>
            </a:r>
            <a:r>
              <a:rPr lang="nl-NL" sz="2400" dirty="0" err="1"/>
              <a:t>patient</a:t>
            </a:r>
            <a:r>
              <a:rPr lang="nl-NL" sz="2400" dirty="0"/>
              <a:t> van het geneesmiddel?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14006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/>
            </a:r>
            <a:br>
              <a:rPr lang="nl-NL" dirty="0"/>
            </a:br>
            <a:r>
              <a:rPr lang="nl-NL" sz="4000" dirty="0"/>
              <a:t>Vertrouwen in het geneesmiddel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772816"/>
            <a:ext cx="76200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nl-NL" sz="2400" dirty="0"/>
              <a:t>Verwachting van de patiënt</a:t>
            </a:r>
          </a:p>
          <a:p>
            <a:pPr eaLnBrk="1" hangingPunct="1">
              <a:lnSpc>
                <a:spcPct val="90000"/>
              </a:lnSpc>
            </a:pPr>
            <a:r>
              <a:rPr lang="nl-NL" sz="2400" dirty="0"/>
              <a:t>Vertrouwen in voorschrijvend arts</a:t>
            </a:r>
          </a:p>
          <a:p>
            <a:pPr eaLnBrk="1" hangingPunct="1">
              <a:lnSpc>
                <a:spcPct val="90000"/>
              </a:lnSpc>
            </a:pPr>
            <a:r>
              <a:rPr lang="nl-NL" sz="2400" dirty="0"/>
              <a:t>Uiterlijk van het geneesmiddel</a:t>
            </a:r>
          </a:p>
          <a:p>
            <a:pPr eaLnBrk="1" hangingPunct="1">
              <a:lnSpc>
                <a:spcPct val="90000"/>
              </a:lnSpc>
            </a:pPr>
            <a:r>
              <a:rPr lang="nl-NL" sz="2400" dirty="0"/>
              <a:t>Rol van de apothekersassistente:</a:t>
            </a:r>
          </a:p>
          <a:p>
            <a:pPr lvl="1">
              <a:lnSpc>
                <a:spcPct val="90000"/>
              </a:lnSpc>
            </a:pPr>
            <a:r>
              <a:rPr lang="nl-NL" sz="2400" dirty="0"/>
              <a:t>Houding</a:t>
            </a:r>
          </a:p>
          <a:p>
            <a:pPr lvl="1">
              <a:lnSpc>
                <a:spcPct val="90000"/>
              </a:lnSpc>
            </a:pPr>
            <a:r>
              <a:rPr lang="nl-NL" sz="2400" dirty="0"/>
              <a:t>Wijze van afleveren</a:t>
            </a:r>
          </a:p>
          <a:p>
            <a:pPr lvl="1">
              <a:lnSpc>
                <a:spcPct val="90000"/>
              </a:lnSpc>
            </a:pPr>
            <a:r>
              <a:rPr lang="nl-NL" sz="2400" dirty="0"/>
              <a:t>Informatie die wordt gegeven</a:t>
            </a:r>
          </a:p>
          <a:p>
            <a:pPr eaLnBrk="1" hangingPunct="1">
              <a:lnSpc>
                <a:spcPct val="90000"/>
              </a:lnSpc>
            </a:pPr>
            <a:endParaRPr lang="nl-NL" dirty="0"/>
          </a:p>
          <a:p>
            <a:pPr eaLnBrk="1" hangingPunct="1">
              <a:lnSpc>
                <a:spcPct val="90000"/>
              </a:lnSpc>
            </a:pPr>
            <a:endParaRPr lang="nl-N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400" dirty="0"/>
              <a:t>Placebo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nl-NL" sz="2400" dirty="0"/>
              <a:t>Gebruik placebo’s mag alleen als de patiënt dit weet, bijvoorbeeld:</a:t>
            </a:r>
          </a:p>
          <a:p>
            <a:pPr>
              <a:lnSpc>
                <a:spcPct val="90000"/>
              </a:lnSpc>
            </a:pPr>
            <a:endParaRPr lang="nl-NL" sz="2400" dirty="0"/>
          </a:p>
          <a:p>
            <a:pPr>
              <a:lnSpc>
                <a:spcPct val="90000"/>
              </a:lnSpc>
            </a:pPr>
            <a:r>
              <a:rPr lang="nl-NL" sz="2400" dirty="0"/>
              <a:t>Geneesmiddelonderzoek</a:t>
            </a:r>
          </a:p>
          <a:p>
            <a:pPr lvl="1">
              <a:lnSpc>
                <a:spcPct val="90000"/>
              </a:lnSpc>
            </a:pPr>
            <a:r>
              <a:rPr lang="nl-NL" sz="2400" dirty="0"/>
              <a:t>Groep A krijgt placebo</a:t>
            </a:r>
          </a:p>
          <a:p>
            <a:pPr lvl="1">
              <a:lnSpc>
                <a:spcPct val="90000"/>
              </a:lnSpc>
            </a:pPr>
            <a:r>
              <a:rPr lang="nl-NL" sz="2400" dirty="0"/>
              <a:t>Groep B krijgt geneesmiddel</a:t>
            </a:r>
          </a:p>
          <a:p>
            <a:pPr lvl="1">
              <a:lnSpc>
                <a:spcPct val="90000"/>
              </a:lnSpc>
            </a:pPr>
            <a:r>
              <a:rPr lang="nl-NL" sz="2400" dirty="0"/>
              <a:t>Deze groepen worden met elkaar vergeleken</a:t>
            </a:r>
          </a:p>
          <a:p>
            <a:pPr>
              <a:lnSpc>
                <a:spcPct val="90000"/>
              </a:lnSpc>
            </a:pPr>
            <a:r>
              <a:rPr lang="nl-NL" sz="2400" dirty="0"/>
              <a:t>Afbouwen van geneesmiddel</a:t>
            </a:r>
          </a:p>
          <a:p>
            <a:pPr lvl="1">
              <a:lnSpc>
                <a:spcPct val="90000"/>
              </a:lnSpc>
            </a:pPr>
            <a:r>
              <a:rPr lang="nl-NL" sz="2400" dirty="0"/>
              <a:t>Ontwennen van geneesmiddel</a:t>
            </a:r>
          </a:p>
          <a:p>
            <a:pPr lvl="2">
              <a:lnSpc>
                <a:spcPct val="90000"/>
              </a:lnSpc>
            </a:pPr>
            <a:r>
              <a:rPr lang="nl-NL" sz="2400" dirty="0"/>
              <a:t>Bv. ene dag 1 pil, andere dag 1 placebo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537698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angrenzend">
  <a:themeElements>
    <a:clrScheme name="Aangrenzend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Kantoor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angrenzend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06f2713d-9af9-4761-9453-5da2c7a8af77">
      <UserInfo>
        <DisplayName/>
        <AccountId xsi:nil="true"/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BF3FBB69887B44E8013FD2ECACCFA79" ma:contentTypeVersion="7" ma:contentTypeDescription="Een nieuw document maken." ma:contentTypeScope="" ma:versionID="87bca0cc4c39873a86d852976b332bb9">
  <xsd:schema xmlns:xsd="http://www.w3.org/2001/XMLSchema" xmlns:xs="http://www.w3.org/2001/XMLSchema" xmlns:p="http://schemas.microsoft.com/office/2006/metadata/properties" xmlns:ns2="06f2713d-9af9-4761-9453-5da2c7a8af77" xmlns:ns3="6f9cfc15-9b10-4cea-a82d-679a6651b6f9" targetNamespace="http://schemas.microsoft.com/office/2006/metadata/properties" ma:root="true" ma:fieldsID="e60016675677aa700965f547fe93c643" ns2:_="" ns3:_="">
    <xsd:import namespace="06f2713d-9af9-4761-9453-5da2c7a8af77"/>
    <xsd:import namespace="6f9cfc15-9b10-4cea-a82d-679a6651b6f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f2713d-9af9-4761-9453-5da2c7a8af7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cfc15-9b10-4cea-a82d-679a6651b6f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7D7BD74-3587-44C0-ABEB-FB602264946C}">
  <ds:schemaRefs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6f9cfc15-9b10-4cea-a82d-679a6651b6f9"/>
    <ds:schemaRef ds:uri="06f2713d-9af9-4761-9453-5da2c7a8af77"/>
    <ds:schemaRef ds:uri="http://purl.org/dc/terms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D5D0146-4444-495B-9CD2-2B34DDA275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6f2713d-9af9-4761-9453-5da2c7a8af77"/>
    <ds:schemaRef ds:uri="6f9cfc15-9b10-4cea-a82d-679a6651b6f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1835A16-0B17-4040-8194-A657C25B7B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6993</TotalTime>
  <Words>267</Words>
  <Application>Microsoft Office PowerPoint</Application>
  <PresentationFormat>Diavoorstelling (4:3)</PresentationFormat>
  <Paragraphs>76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</vt:lpstr>
      <vt:lpstr>Aangrenzend</vt:lpstr>
      <vt:lpstr>Toepassing van geneesmiddelen </vt:lpstr>
      <vt:lpstr>Farmacotherapie</vt:lpstr>
      <vt:lpstr>Definitie van een geneesmiddel</vt:lpstr>
      <vt:lpstr>Toepassing van een geneesmiddel</vt:lpstr>
      <vt:lpstr>Gebruiksduur van geneesmiddelen </vt:lpstr>
      <vt:lpstr>Wanneer helpt een geneesmiddel echt?</vt:lpstr>
      <vt:lpstr>Factoren die van invloed zijn  op de werking:</vt:lpstr>
      <vt:lpstr> Vertrouwen in het geneesmiddel </vt:lpstr>
      <vt:lpstr>Placebo </vt:lpstr>
      <vt:lpstr>Placebo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Paula Scheltinga</dc:creator>
  <cp:lastModifiedBy>Petra Tholen - Meijer</cp:lastModifiedBy>
  <cp:revision>88</cp:revision>
  <dcterms:created xsi:type="dcterms:W3CDTF">2006-09-17T10:02:11Z</dcterms:created>
  <dcterms:modified xsi:type="dcterms:W3CDTF">2019-02-12T19:44:03Z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0x010100ABF3FBB69887B44E8013FD2ECACCFA79</vt:lpwstr>
  </property>
  <property fmtid="{D5CDD505-2E9C-101B-9397-08002B2CF9AE}" pid="3" name="xd_Signature">
    <vt:bool>false</vt:bool>
  </property>
  <property fmtid="{D5CDD505-2E9C-101B-9397-08002B2CF9AE}" pid="4" name="xd_ProgID">
    <vt:lpwstr/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ComplianceAssetId">
    <vt:lpwstr/>
  </property>
  <property fmtid="{D5CDD505-2E9C-101B-9397-08002B2CF9AE}" pid="8" name="TemplateUrl">
    <vt:lpwstr/>
  </property>
</Properties>
</file>